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0"/>
  </p:notesMasterIdLst>
  <p:sldIdLst>
    <p:sldId id="256" r:id="rId2"/>
    <p:sldId id="257" r:id="rId3"/>
    <p:sldId id="265" r:id="rId4"/>
    <p:sldId id="258" r:id="rId5"/>
    <p:sldId id="262" r:id="rId6"/>
    <p:sldId id="264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906"/>
    <p:restoredTop sz="94712"/>
  </p:normalViewPr>
  <p:slideViewPr>
    <p:cSldViewPr snapToGrid="0" snapToObjects="1">
      <p:cViewPr>
        <p:scale>
          <a:sx n="75" d="100"/>
          <a:sy n="75" d="100"/>
        </p:scale>
        <p:origin x="14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9DAE9-FEF7-7F48-92B9-F304A21E5E17}" type="datetimeFigureOut">
              <a:rPr lang="en-US" smtClean="0"/>
              <a:t>3/23/17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AB76B-9D78-6E4A-B053-D96FE6A19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94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005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88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7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3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5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7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6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66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6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20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0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6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Naming Ionic Compounds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81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Name simple ions given an ionic formula</a:t>
            </a:r>
          </a:p>
          <a:p>
            <a:r>
              <a:rPr lang="en-US" sz="2400" dirty="0" smtClean="0"/>
              <a:t>Give the ionic formula for simple ions given the ionic name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62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 err="1" smtClean="0"/>
              <a:t>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dirty="0" smtClean="0"/>
              <a:t>The order of naming: metal ion+ nonmetal </a:t>
            </a:r>
            <a:r>
              <a:rPr lang="en-US" dirty="0" err="1" smtClean="0"/>
              <a:t>ion+ide</a:t>
            </a:r>
            <a:endParaRPr lang="en-US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en-US" dirty="0" smtClean="0"/>
              <a:t>When transition metals are used their charge (which changes) must be indicated in roman numerals (I,II,III,IV</a:t>
            </a:r>
            <a:r>
              <a:rPr lang="is-IS" dirty="0" smtClean="0"/>
              <a:t>…) in parantheses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is-IS" dirty="0" smtClean="0"/>
              <a:t>When writing formulas, they must be neutral overall</a:t>
            </a:r>
            <a:endParaRPr lang="en-US" dirty="0" smtClean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9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Ions Step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402208"/>
              </p:ext>
            </p:extLst>
          </p:nvPr>
        </p:nvGraphicFramePr>
        <p:xfrm>
          <a:off x="393700" y="2307166"/>
          <a:ext cx="5381458" cy="432223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381458"/>
              </a:tblGrid>
              <a:tr h="6996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the name given to the</a:t>
                      </a:r>
                      <a:r>
                        <a:rPr lang="en-US" baseline="0" dirty="0" smtClean="0"/>
                        <a:t> ionic compound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626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1800"/>
                        </a:spcBef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18400" y="2307166"/>
            <a:ext cx="3924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MgCl</a:t>
            </a:r>
            <a:r>
              <a:rPr lang="en-US" sz="4400" baseline="-25000" dirty="0" smtClean="0"/>
              <a:t>2</a:t>
            </a:r>
            <a:endParaRPr lang="en-US" sz="4400" baseline="-250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889218" y="3076606"/>
            <a:ext cx="1106905" cy="20007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730540" y="3076607"/>
            <a:ext cx="1062121" cy="20007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61889" y="5077327"/>
            <a:ext cx="2245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Magnesium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670048" y="5077327"/>
            <a:ext cx="2245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Chloride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3700" y="3138282"/>
            <a:ext cx="538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1.  Write </a:t>
            </a:r>
            <a:r>
              <a:rPr lang="en-US" dirty="0"/>
              <a:t>down the element name of the positive ion </a:t>
            </a:r>
            <a:r>
              <a:rPr lang="en-US" dirty="0" smtClean="0"/>
              <a:t>  [the </a:t>
            </a:r>
            <a:r>
              <a:rPr lang="en-US" dirty="0"/>
              <a:t>number of them does not matter]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3700" y="3979876"/>
            <a:ext cx="538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i="1" dirty="0" smtClean="0"/>
              <a:t>2.   If a transition metal, determine the charge that would make the compound neutral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3700" y="4814292"/>
            <a:ext cx="538145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3. Write </a:t>
            </a:r>
            <a:r>
              <a:rPr lang="en-US" dirty="0"/>
              <a:t>down </a:t>
            </a:r>
            <a:r>
              <a:rPr lang="en-US" dirty="0" smtClean="0"/>
              <a:t>the negative </a:t>
            </a:r>
            <a:r>
              <a:rPr lang="en-US" dirty="0"/>
              <a:t>ion name </a:t>
            </a:r>
            <a:r>
              <a:rPr lang="en-US" dirty="0" smtClean="0"/>
              <a:t>(the </a:t>
            </a:r>
            <a:r>
              <a:rPr lang="en-US" dirty="0" err="1" smtClean="0"/>
              <a:t>nonmental</a:t>
            </a:r>
            <a:r>
              <a:rPr lang="en-US" dirty="0" smtClean="0"/>
              <a:t>) of </a:t>
            </a:r>
            <a:r>
              <a:rPr lang="en-US" dirty="0"/>
              <a:t>the second element (-ide) </a:t>
            </a:r>
            <a:r>
              <a:rPr lang="en-US" dirty="0" smtClean="0"/>
              <a:t>[the </a:t>
            </a:r>
            <a:r>
              <a:rPr lang="en-US" dirty="0"/>
              <a:t>number of them does </a:t>
            </a:r>
            <a:r>
              <a:rPr lang="en-US" b="1" dirty="0"/>
              <a:t>not </a:t>
            </a:r>
            <a:r>
              <a:rPr lang="en-US" dirty="0"/>
              <a:t>matter]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4579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822 0.00301 " pathEditMode="relative" ptsTypes="AA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968 0.003 " pathEditMode="relative" ptsTypes="AA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4" grpId="1"/>
      <p:bldP spid="15" grpId="0"/>
      <p:bldP spid="15" grpId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Ions Step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3700" y="2307166"/>
          <a:ext cx="5381458" cy="432223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381458"/>
              </a:tblGrid>
              <a:tr h="6996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 the name given to the</a:t>
                      </a:r>
                      <a:r>
                        <a:rPr lang="en-US" baseline="0" dirty="0" smtClean="0"/>
                        <a:t> ionic compound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626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1800"/>
                        </a:spcBef>
                        <a:buFont typeface="+mj-lt"/>
                        <a:buAutoNum type="arabicPeriod"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18400" y="2307166"/>
            <a:ext cx="3924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Cu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r>
              <a:rPr lang="en-US" sz="4400" baseline="-25000" dirty="0" smtClean="0"/>
              <a:t>3</a:t>
            </a:r>
            <a:endParaRPr lang="en-US" sz="4400" baseline="-250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7889218" y="3076606"/>
            <a:ext cx="1106905" cy="20007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730540" y="3076607"/>
            <a:ext cx="1062121" cy="20007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61889" y="5077327"/>
            <a:ext cx="2245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Copper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9670048" y="5077327"/>
            <a:ext cx="2245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Oxide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3700" y="3138282"/>
            <a:ext cx="538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1.  Write </a:t>
            </a:r>
            <a:r>
              <a:rPr lang="en-US" dirty="0"/>
              <a:t>down the element name of the positive ion </a:t>
            </a:r>
            <a:r>
              <a:rPr lang="en-US" dirty="0" smtClean="0"/>
              <a:t>  [the </a:t>
            </a:r>
            <a:r>
              <a:rPr lang="en-US" dirty="0"/>
              <a:t>number of them does not matter]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3700" y="3979876"/>
            <a:ext cx="5381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i="1" dirty="0" smtClean="0"/>
              <a:t>2.   If a transition metal, determine the charge that would make the compound neutral</a:t>
            </a:r>
            <a:endParaRPr lang="en-US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3700" y="4814292"/>
            <a:ext cx="5381458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3. Write </a:t>
            </a:r>
            <a:r>
              <a:rPr lang="en-US" dirty="0"/>
              <a:t>down </a:t>
            </a:r>
            <a:r>
              <a:rPr lang="en-US" dirty="0" smtClean="0"/>
              <a:t>the negative </a:t>
            </a:r>
            <a:r>
              <a:rPr lang="en-US" dirty="0"/>
              <a:t>ion name </a:t>
            </a:r>
            <a:r>
              <a:rPr lang="en-US" dirty="0" smtClean="0"/>
              <a:t>(the </a:t>
            </a:r>
            <a:r>
              <a:rPr lang="en-US" dirty="0" err="1" smtClean="0"/>
              <a:t>nonmental</a:t>
            </a:r>
            <a:r>
              <a:rPr lang="en-US" dirty="0" smtClean="0"/>
              <a:t>) of </a:t>
            </a:r>
            <a:r>
              <a:rPr lang="en-US" dirty="0"/>
              <a:t>the second element (-ide) </a:t>
            </a:r>
            <a:r>
              <a:rPr lang="en-US" dirty="0" smtClean="0"/>
              <a:t>[the </a:t>
            </a:r>
            <a:r>
              <a:rPr lang="en-US" dirty="0"/>
              <a:t>number of them does </a:t>
            </a:r>
            <a:r>
              <a:rPr lang="en-US" b="1" dirty="0"/>
              <a:t>not </a:t>
            </a:r>
            <a:r>
              <a:rPr lang="en-US" dirty="0"/>
              <a:t>matter]</a:t>
            </a:r>
          </a:p>
          <a:p>
            <a:pPr marL="342900" indent="-342900">
              <a:spcBef>
                <a:spcPts val="1800"/>
              </a:spcBef>
              <a:buFont typeface="+mj-lt"/>
              <a:buAutoNum type="arabicPeriod"/>
            </a:pPr>
            <a:endParaRPr lang="en-US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889218" y="5077325"/>
            <a:ext cx="917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(III)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35650" y="3138281"/>
            <a:ext cx="2053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</a:t>
            </a:r>
            <a:r>
              <a:rPr lang="en-US" baseline="30000" dirty="0" smtClean="0"/>
              <a:t>? </a:t>
            </a:r>
            <a:r>
              <a:rPr lang="en-US" dirty="0" smtClean="0"/>
              <a:t>X 2 = O</a:t>
            </a:r>
            <a:r>
              <a:rPr lang="en-US" baseline="30000" dirty="0" smtClean="0"/>
              <a:t>+2</a:t>
            </a:r>
            <a:r>
              <a:rPr lang="en-US" dirty="0" smtClean="0"/>
              <a:t>-x3</a:t>
            </a:r>
          </a:p>
          <a:p>
            <a:endParaRPr lang="en-US" dirty="0"/>
          </a:p>
          <a:p>
            <a:r>
              <a:rPr lang="en-US" dirty="0" err="1" smtClean="0"/>
              <a:t>Cu</a:t>
            </a:r>
            <a:r>
              <a:rPr lang="en-US" baseline="30000" dirty="0" err="1" smtClean="0"/>
              <a:t>?</a:t>
            </a:r>
            <a:r>
              <a:rPr lang="en-US" dirty="0" err="1" smtClean="0"/>
              <a:t>x</a:t>
            </a:r>
            <a:r>
              <a:rPr lang="en-US" dirty="0" smtClean="0"/>
              <a:t> 2 = -6</a:t>
            </a:r>
          </a:p>
          <a:p>
            <a:endParaRPr lang="en-US" dirty="0"/>
          </a:p>
          <a:p>
            <a:r>
              <a:rPr lang="en-US" dirty="0" smtClean="0"/>
              <a:t>Cu =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52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06823 0.0030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" y="13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968 0.003 " pathEditMode="relative" ptsTypes="AA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3.7037E-7 L 0.06796 -3.7037E-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4" grpId="1"/>
      <p:bldP spid="15" grpId="0"/>
      <p:bldP spid="15" grpId="1"/>
      <p:bldP spid="16" grpId="0"/>
      <p:bldP spid="17" grpId="0"/>
      <p:bldP spid="18" grpId="0"/>
      <p:bldP spid="3" grpId="0"/>
      <p:bldP spid="3" grpId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389" y="964692"/>
            <a:ext cx="10182311" cy="1188720"/>
          </a:xfrm>
        </p:spPr>
        <p:txBody>
          <a:bodyPr/>
          <a:lstStyle/>
          <a:p>
            <a:r>
              <a:rPr lang="en-US" dirty="0" smtClean="0"/>
              <a:t>Determining Ionic formulas from names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3700" y="2307166"/>
          <a:ext cx="5381458" cy="432223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381458"/>
              </a:tblGrid>
              <a:tr h="6996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the formula given the 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626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1800"/>
                        </a:spcBef>
                        <a:buFont typeface="+mj-lt"/>
                        <a:buAutoNum type="arabicPeriod"/>
                      </a:pP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46550" y="2340688"/>
            <a:ext cx="41961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/>
              <a:t>Sodium Chloride</a:t>
            </a:r>
            <a:endParaRPr lang="en-US" sz="4400" baseline="-250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9450874" y="3034061"/>
            <a:ext cx="1106905" cy="20007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748506" y="3093369"/>
            <a:ext cx="1062121" cy="20007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22211" y="5087856"/>
            <a:ext cx="9768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Na</a:t>
            </a:r>
            <a:r>
              <a:rPr lang="en-US" sz="3200" baseline="30000" dirty="0" smtClean="0"/>
              <a:t>1+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12582" y="5087856"/>
            <a:ext cx="887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Cl</a:t>
            </a:r>
            <a:r>
              <a:rPr lang="en-US" sz="3200" baseline="30000" dirty="0"/>
              <a:t>1</a:t>
            </a:r>
            <a:r>
              <a:rPr lang="en-US" sz="3200" baseline="30000" dirty="0" smtClean="0"/>
              <a:t>-</a:t>
            </a:r>
            <a:endParaRPr lang="en-US" sz="3200" baseline="30000" dirty="0"/>
          </a:p>
        </p:txBody>
      </p:sp>
      <p:sp>
        <p:nvSpPr>
          <p:cNvPr id="22" name="TextBox 21"/>
          <p:cNvSpPr txBox="1"/>
          <p:nvPr/>
        </p:nvSpPr>
        <p:spPr>
          <a:xfrm>
            <a:off x="8638663" y="6035547"/>
            <a:ext cx="1380867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NaCl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13" y="3150492"/>
            <a:ext cx="4978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Write </a:t>
            </a:r>
            <a:r>
              <a:rPr lang="en-US" dirty="0"/>
              <a:t>down the metal ion </a:t>
            </a:r>
            <a:r>
              <a:rPr lang="en-US" dirty="0" smtClean="0"/>
              <a:t>symbol, </a:t>
            </a:r>
            <a:r>
              <a:rPr lang="en-US" dirty="0"/>
              <a:t>and its charge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73906" y="3649840"/>
            <a:ext cx="54150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Write </a:t>
            </a:r>
            <a:r>
              <a:rPr lang="en-US" dirty="0"/>
              <a:t>down the negative ion </a:t>
            </a:r>
            <a:r>
              <a:rPr lang="en-US" dirty="0" smtClean="0"/>
              <a:t>symbol(nonmetal</a:t>
            </a:r>
            <a:r>
              <a:rPr lang="en-US" dirty="0"/>
              <a:t>+-ide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and its charge</a:t>
            </a: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3906" y="4326720"/>
            <a:ext cx="522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3) Determine </a:t>
            </a:r>
            <a:r>
              <a:rPr lang="en-US" dirty="0"/>
              <a:t>if the overall compound is neutral.  If so, stop, you are finished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3906" y="4992514"/>
            <a:ext cx="5738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If </a:t>
            </a:r>
            <a:r>
              <a:rPr lang="en-US" dirty="0"/>
              <a:t>not,  cross the charges down to the bottom of the other element to indicate the number of atoms needed.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76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22" grpId="0" animBg="1"/>
      <p:bldP spid="23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389" y="964692"/>
            <a:ext cx="10182311" cy="1188720"/>
          </a:xfrm>
        </p:spPr>
        <p:txBody>
          <a:bodyPr/>
          <a:lstStyle/>
          <a:p>
            <a:r>
              <a:rPr lang="en-US" dirty="0" smtClean="0"/>
              <a:t>Determining Ionic formulas from names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0267"/>
              </p:ext>
            </p:extLst>
          </p:nvPr>
        </p:nvGraphicFramePr>
        <p:xfrm>
          <a:off x="393700" y="2307166"/>
          <a:ext cx="5381458" cy="432223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381458"/>
              </a:tblGrid>
              <a:tr h="6996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the formula given the 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626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1800"/>
                        </a:spcBef>
                        <a:buFont typeface="+mj-lt"/>
                        <a:buAutoNum type="arabicPeriod"/>
                      </a:pP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46551" y="2340688"/>
            <a:ext cx="3924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Sodium Oxide</a:t>
            </a:r>
            <a:endParaRPr lang="en-US" sz="4400" baseline="-250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9450874" y="3034061"/>
            <a:ext cx="1106905" cy="20007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748506" y="3093369"/>
            <a:ext cx="1062121" cy="20007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22211" y="5087856"/>
            <a:ext cx="9768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Na</a:t>
            </a:r>
            <a:r>
              <a:rPr lang="en-US" sz="3200" baseline="30000" dirty="0" smtClean="0"/>
              <a:t>1+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12582" y="5087856"/>
            <a:ext cx="887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</a:t>
            </a:r>
            <a:r>
              <a:rPr lang="en-US" sz="3200" baseline="30000" dirty="0" smtClean="0"/>
              <a:t>2-</a:t>
            </a:r>
            <a:endParaRPr lang="en-US" sz="3200" baseline="30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022080" y="5380243"/>
            <a:ext cx="631836" cy="292388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9045060" y="5380243"/>
            <a:ext cx="608856" cy="2923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664657" y="5427785"/>
            <a:ext cx="35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84790" y="5422169"/>
            <a:ext cx="249529" cy="374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38663" y="6035547"/>
            <a:ext cx="1380867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Na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endParaRPr lang="en-US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13" y="3150492"/>
            <a:ext cx="4978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Write </a:t>
            </a:r>
            <a:r>
              <a:rPr lang="en-US" dirty="0"/>
              <a:t>down the metal ion </a:t>
            </a:r>
            <a:r>
              <a:rPr lang="en-US" dirty="0" smtClean="0"/>
              <a:t>symbol, </a:t>
            </a:r>
            <a:r>
              <a:rPr lang="en-US" dirty="0"/>
              <a:t>and its charge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73906" y="3649840"/>
            <a:ext cx="54150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Write </a:t>
            </a:r>
            <a:r>
              <a:rPr lang="en-US" dirty="0"/>
              <a:t>down the negative ion </a:t>
            </a:r>
            <a:r>
              <a:rPr lang="en-US" dirty="0" smtClean="0"/>
              <a:t>symbol(nonmetal</a:t>
            </a:r>
            <a:r>
              <a:rPr lang="en-US" dirty="0"/>
              <a:t>+-ide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and its charge</a:t>
            </a: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3906" y="4326720"/>
            <a:ext cx="522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3) Determine </a:t>
            </a:r>
            <a:r>
              <a:rPr lang="en-US" dirty="0"/>
              <a:t>if the overall compound is neutral.  If so, stop, you are finished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3906" y="4992514"/>
            <a:ext cx="5738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If </a:t>
            </a:r>
            <a:r>
              <a:rPr lang="en-US" dirty="0"/>
              <a:t>not,  cross the charges down to the bottom of the other element to indicate the number of atoms needed.  </a:t>
            </a:r>
          </a:p>
          <a:p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13" y="5573882"/>
            <a:ext cx="5328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) Then write the symbols with the number of atoms at the bottom starting with the metal then the nonmetal.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28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9" grpId="0"/>
      <p:bldP spid="16" grpId="0"/>
      <p:bldP spid="22" grpId="0" animBg="1"/>
      <p:bldP spid="23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389" y="964692"/>
            <a:ext cx="10182311" cy="1188720"/>
          </a:xfrm>
        </p:spPr>
        <p:txBody>
          <a:bodyPr/>
          <a:lstStyle/>
          <a:p>
            <a:r>
              <a:rPr lang="en-US" dirty="0" smtClean="0"/>
              <a:t>Determining Ionic formulas from names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3700" y="2307166"/>
          <a:ext cx="5381458" cy="432223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5381458"/>
              </a:tblGrid>
              <a:tr h="6996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Write</a:t>
                      </a:r>
                      <a:r>
                        <a:rPr lang="en-US" baseline="0" dirty="0" smtClean="0"/>
                        <a:t> the formula given the name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2626"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1800"/>
                        </a:spcBef>
                        <a:buFont typeface="+mj-lt"/>
                        <a:buAutoNum type="arabicPeriod"/>
                      </a:pPr>
                      <a:endParaRPr lang="en-US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22720" y="2340688"/>
            <a:ext cx="4919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/>
              <a:t>Aluminum </a:t>
            </a:r>
            <a:r>
              <a:rPr lang="en-US" sz="4400" dirty="0" smtClean="0"/>
              <a:t>Oxide</a:t>
            </a:r>
            <a:endParaRPr lang="en-US" sz="4400" baseline="-250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9450874" y="3034061"/>
            <a:ext cx="1106905" cy="20007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748506" y="3093369"/>
            <a:ext cx="1062121" cy="2000719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22211" y="5087856"/>
            <a:ext cx="1553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Al</a:t>
            </a:r>
            <a:r>
              <a:rPr lang="en-US" sz="3200" baseline="30000" dirty="0"/>
              <a:t>3+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312582" y="5087856"/>
            <a:ext cx="887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</a:t>
            </a:r>
            <a:r>
              <a:rPr lang="en-US" sz="3200" baseline="30000" dirty="0" smtClean="0"/>
              <a:t>2-</a:t>
            </a:r>
            <a:endParaRPr lang="en-US" sz="3200" baseline="30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9022080" y="5380243"/>
            <a:ext cx="631836" cy="292388"/>
          </a:xfrm>
          <a:prstGeom prst="straightConnector1">
            <a:avLst/>
          </a:prstGeom>
          <a:ln w="635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9045060" y="5380243"/>
            <a:ext cx="608856" cy="292388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664657" y="5427785"/>
            <a:ext cx="3548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3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784790" y="5422169"/>
            <a:ext cx="249529" cy="374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638663" y="6035547"/>
            <a:ext cx="1380867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3</a:t>
            </a:r>
            <a:endParaRPr lang="en-US" sz="3600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13" y="3150492"/>
            <a:ext cx="4978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Write </a:t>
            </a:r>
            <a:r>
              <a:rPr lang="en-US" dirty="0"/>
              <a:t>down the metal ion </a:t>
            </a:r>
            <a:r>
              <a:rPr lang="en-US" dirty="0" smtClean="0"/>
              <a:t>symbol, </a:t>
            </a:r>
            <a:r>
              <a:rPr lang="en-US" dirty="0"/>
              <a:t>and its charge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73906" y="3649840"/>
            <a:ext cx="53637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Write </a:t>
            </a:r>
            <a:r>
              <a:rPr lang="en-US" dirty="0"/>
              <a:t>down the negative ion </a:t>
            </a:r>
            <a:r>
              <a:rPr lang="en-US" dirty="0" smtClean="0"/>
              <a:t>symbol </a:t>
            </a:r>
            <a:r>
              <a:rPr lang="en-US" dirty="0"/>
              <a:t>(nonmetal+-ide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and its charge</a:t>
            </a:r>
          </a:p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3906" y="4326720"/>
            <a:ext cx="522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3) Determine </a:t>
            </a:r>
            <a:r>
              <a:rPr lang="en-US" dirty="0"/>
              <a:t>if the overall compound is neutral.  If so, stop, you are finished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3906" y="4992514"/>
            <a:ext cx="5738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If </a:t>
            </a:r>
            <a:r>
              <a:rPr lang="en-US" dirty="0"/>
              <a:t>not,  cross the charges down to the bottom of the other element to indicate the number of atoms needed.  </a:t>
            </a:r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13" y="5697303"/>
            <a:ext cx="531794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5) Then write the symbols with the number of atoms at the bottom starting with the metal then the nonmetal.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5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9" grpId="0"/>
      <p:bldP spid="16" grpId="0"/>
      <p:bldP spid="22" grpId="0" animBg="1"/>
      <p:bldP spid="23" grpId="0"/>
      <p:bldP spid="25" grpId="0"/>
      <p:bldP spid="26" grpId="0"/>
      <p:bldP spid="27" grpId="0"/>
      <p:bldP spid="3" grpId="0"/>
    </p:bld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9921</TotalTime>
  <Words>546</Words>
  <Application>Microsoft Macintosh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Gill Sans MT</vt:lpstr>
      <vt:lpstr>Arial</vt:lpstr>
      <vt:lpstr>Parcel</vt:lpstr>
      <vt:lpstr>Naming Ionic Compounds</vt:lpstr>
      <vt:lpstr>Objectives</vt:lpstr>
      <vt:lpstr>Key POInts</vt:lpstr>
      <vt:lpstr>Naming Ions Step</vt:lpstr>
      <vt:lpstr>Naming Ions Step</vt:lpstr>
      <vt:lpstr>Determining Ionic formulas from names</vt:lpstr>
      <vt:lpstr>Determining Ionic formulas from names</vt:lpstr>
      <vt:lpstr>Determining Ionic formulas from names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covalent Compounds</dc:title>
  <dc:creator>Microsoft Office User</dc:creator>
  <cp:lastModifiedBy>Microsoft Office User</cp:lastModifiedBy>
  <cp:revision>15</cp:revision>
  <dcterms:created xsi:type="dcterms:W3CDTF">2017-03-20T11:36:48Z</dcterms:created>
  <dcterms:modified xsi:type="dcterms:W3CDTF">2017-03-28T03:44:18Z</dcterms:modified>
</cp:coreProperties>
</file>